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8e87b8b70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8e87b8b70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e87b8b70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e87b8b70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e87b8b70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8e87b8b70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e87b8b70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e87b8b70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e87b8b70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8e87b8b70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8e87b8b70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8e87b8b70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Indoor Safety &amp; Comfort Monitor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0" name="Google Shape;140;p14"/>
          <p:cNvSpPr txBox="1"/>
          <p:nvPr>
            <p:ph idx="1" type="body"/>
          </p:nvPr>
        </p:nvSpPr>
        <p:spPr>
          <a:xfrm>
            <a:off x="1297500" y="1567550"/>
            <a:ext cx="33243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Indoor environments affect health, comfort, and safety</a:t>
            </a:r>
            <a:endParaRPr/>
          </a:p>
          <a:p>
            <a:pPr indent="-311150" lvl="0" marL="457200" rtl="0" algn="l">
              <a:spcBef>
                <a:spcPts val="0"/>
              </a:spcBef>
              <a:spcAft>
                <a:spcPts val="0"/>
              </a:spcAft>
              <a:buSzPts val="1300"/>
              <a:buChar char="●"/>
            </a:pPr>
            <a:r>
              <a:rPr lang="en"/>
              <a:t>Risks:</a:t>
            </a:r>
            <a:endParaRPr/>
          </a:p>
          <a:p>
            <a:pPr indent="-298450" lvl="1" marL="914400" rtl="0" algn="l">
              <a:spcBef>
                <a:spcPts val="0"/>
              </a:spcBef>
              <a:spcAft>
                <a:spcPts val="0"/>
              </a:spcAft>
              <a:buSzPts val="1100"/>
              <a:buChar char="○"/>
            </a:pPr>
            <a:r>
              <a:rPr lang="en"/>
              <a:t>High humidity leads to mould growth and illness </a:t>
            </a:r>
            <a:endParaRPr/>
          </a:p>
          <a:p>
            <a:pPr indent="-298450" lvl="1" marL="914400" rtl="0" algn="l">
              <a:spcBef>
                <a:spcPts val="0"/>
              </a:spcBef>
              <a:spcAft>
                <a:spcPts val="0"/>
              </a:spcAft>
              <a:buSzPts val="1100"/>
              <a:buChar char="○"/>
            </a:pPr>
            <a:r>
              <a:rPr lang="en"/>
              <a:t>The obstructed pathways can causes accidents like tripping over an object.</a:t>
            </a:r>
            <a:endParaRPr/>
          </a:p>
          <a:p>
            <a:pPr indent="-311150" lvl="0" marL="457200" rtl="0" algn="l">
              <a:spcBef>
                <a:spcPts val="0"/>
              </a:spcBef>
              <a:spcAft>
                <a:spcPts val="0"/>
              </a:spcAft>
              <a:buSzPts val="1300"/>
              <a:buChar char="●"/>
            </a:pPr>
            <a:r>
              <a:rPr lang="en"/>
              <a:t>The goal of this task would be to develop a multi sensor IoT systems that </a:t>
            </a:r>
            <a:r>
              <a:rPr lang="en"/>
              <a:t>monitors both domains</a:t>
            </a:r>
            <a:endParaRPr/>
          </a:p>
        </p:txBody>
      </p:sp>
      <p:pic>
        <p:nvPicPr>
          <p:cNvPr id="141" name="Google Shape;141;p14"/>
          <p:cNvPicPr preferRelativeResize="0"/>
          <p:nvPr/>
        </p:nvPicPr>
        <p:blipFill>
          <a:blip r:embed="rId3">
            <a:alphaModFix/>
          </a:blip>
          <a:stretch>
            <a:fillRect/>
          </a:stretch>
        </p:blipFill>
        <p:spPr>
          <a:xfrm>
            <a:off x="4716500" y="1567549"/>
            <a:ext cx="2212526" cy="1244549"/>
          </a:xfrm>
          <a:prstGeom prst="rect">
            <a:avLst/>
          </a:prstGeom>
          <a:noFill/>
          <a:ln>
            <a:noFill/>
          </a:ln>
        </p:spPr>
      </p:pic>
      <p:pic>
        <p:nvPicPr>
          <p:cNvPr id="142" name="Google Shape;142;p14"/>
          <p:cNvPicPr preferRelativeResize="0"/>
          <p:nvPr/>
        </p:nvPicPr>
        <p:blipFill>
          <a:blip r:embed="rId4">
            <a:alphaModFix/>
          </a:blip>
          <a:stretch>
            <a:fillRect/>
          </a:stretch>
        </p:blipFill>
        <p:spPr>
          <a:xfrm>
            <a:off x="5372277" y="3390418"/>
            <a:ext cx="2212525" cy="1475758"/>
          </a:xfrm>
          <a:prstGeom prst="rect">
            <a:avLst/>
          </a:prstGeom>
          <a:noFill/>
          <a:ln>
            <a:noFill/>
          </a:ln>
        </p:spPr>
      </p:pic>
      <p:pic>
        <p:nvPicPr>
          <p:cNvPr id="143" name="Google Shape;143;p14"/>
          <p:cNvPicPr preferRelativeResize="0"/>
          <p:nvPr/>
        </p:nvPicPr>
        <p:blipFill>
          <a:blip r:embed="rId5">
            <a:alphaModFix/>
          </a:blip>
          <a:stretch>
            <a:fillRect/>
          </a:stretch>
        </p:blipFill>
        <p:spPr>
          <a:xfrm>
            <a:off x="7174698" y="1974287"/>
            <a:ext cx="1791500" cy="11949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7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Existing</a:t>
            </a:r>
            <a:r>
              <a:rPr lang="en"/>
              <a:t> method</a:t>
            </a:r>
            <a:endParaRPr/>
          </a:p>
        </p:txBody>
      </p:sp>
      <p:sp>
        <p:nvSpPr>
          <p:cNvPr id="149" name="Google Shape;149;p15"/>
          <p:cNvSpPr txBox="1"/>
          <p:nvPr>
            <p:ph idx="1" type="body"/>
          </p:nvPr>
        </p:nvSpPr>
        <p:spPr>
          <a:xfrm>
            <a:off x="5346175" y="1116150"/>
            <a:ext cx="3375600" cy="278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WHO in 2009 have said that the humidity level of 70-80% would cause an increase in mould risks </a:t>
            </a:r>
            <a:endParaRPr/>
          </a:p>
          <a:p>
            <a:pPr indent="-311150" lvl="0" marL="457200" rtl="0" algn="l">
              <a:spcBef>
                <a:spcPts val="0"/>
              </a:spcBef>
              <a:spcAft>
                <a:spcPts val="0"/>
              </a:spcAft>
              <a:buSzPts val="1300"/>
              <a:buChar char="-"/>
            </a:pPr>
            <a:r>
              <a:rPr lang="en"/>
              <a:t>The temperature comfort the sensors placement errors, and accuracy matters. </a:t>
            </a:r>
            <a:endParaRPr/>
          </a:p>
          <a:p>
            <a:pPr indent="-311150" lvl="0" marL="457200" rtl="0" algn="l">
              <a:spcBef>
                <a:spcPts val="0"/>
              </a:spcBef>
              <a:spcAft>
                <a:spcPts val="0"/>
              </a:spcAft>
              <a:buSzPts val="1300"/>
              <a:buChar char="-"/>
            </a:pPr>
            <a:r>
              <a:rPr lang="en"/>
              <a:t>Ultrasonic sensor is widely used in robotics for obstacle detections and also uses it so the robot knows how to avoid the obstacle.</a:t>
            </a:r>
            <a:endParaRPr/>
          </a:p>
        </p:txBody>
      </p:sp>
      <p:pic>
        <p:nvPicPr>
          <p:cNvPr id="150" name="Google Shape;150;p15"/>
          <p:cNvPicPr preferRelativeResize="0"/>
          <p:nvPr/>
        </p:nvPicPr>
        <p:blipFill>
          <a:blip r:embed="rId3">
            <a:alphaModFix/>
          </a:blip>
          <a:stretch>
            <a:fillRect/>
          </a:stretch>
        </p:blipFill>
        <p:spPr>
          <a:xfrm>
            <a:off x="304800" y="1235788"/>
            <a:ext cx="5041375" cy="2671929"/>
          </a:xfrm>
          <a:prstGeom prst="rect">
            <a:avLst/>
          </a:prstGeom>
          <a:noFill/>
          <a:ln>
            <a:noFill/>
          </a:ln>
        </p:spPr>
      </p:pic>
      <p:sp>
        <p:nvSpPr>
          <p:cNvPr id="151" name="Google Shape;151;p15"/>
          <p:cNvSpPr txBox="1"/>
          <p:nvPr/>
        </p:nvSpPr>
        <p:spPr>
          <a:xfrm>
            <a:off x="492300" y="4107450"/>
            <a:ext cx="8141400" cy="815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current IoT projects only got comfort monitoring only like temp, humidity and CO2, The Robotics projects the safety monitoring only for detecting the distance and obstacle. Lastly, both of these methods are integrate at a low cost.</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319550" y="379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Methodology</a:t>
            </a:r>
            <a:endParaRPr/>
          </a:p>
        </p:txBody>
      </p:sp>
      <p:sp>
        <p:nvSpPr>
          <p:cNvPr id="157" name="Google Shape;157;p16"/>
          <p:cNvSpPr/>
          <p:nvPr/>
        </p:nvSpPr>
        <p:spPr>
          <a:xfrm>
            <a:off x="494888" y="1638575"/>
            <a:ext cx="3343200" cy="23439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Component:</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DHT22 Temperature and Humidity</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HC-SR04 Distance/ Obstacle detection</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Controller: Arduino Nano 33 IoT</a:t>
            </a:r>
            <a:endParaRPr>
              <a:latin typeface="Lato"/>
              <a:ea typeface="Lato"/>
              <a:cs typeface="Lato"/>
              <a:sym typeface="Lato"/>
            </a:endParaRPr>
          </a:p>
        </p:txBody>
      </p:sp>
      <p:sp>
        <p:nvSpPr>
          <p:cNvPr id="158" name="Google Shape;158;p16"/>
          <p:cNvSpPr/>
          <p:nvPr/>
        </p:nvSpPr>
        <p:spPr>
          <a:xfrm>
            <a:off x="2897663" y="1638575"/>
            <a:ext cx="3563700" cy="2343900"/>
          </a:xfrm>
          <a:prstGeom prst="chevron">
            <a:avLst>
              <a:gd fmla="val 50000"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latin typeface="Lato"/>
                <a:ea typeface="Lato"/>
                <a:cs typeface="Lato"/>
                <a:sym typeface="Lato"/>
              </a:rPr>
              <a:t>Data Logging:</a:t>
            </a:r>
            <a:endParaRPr>
              <a:latin typeface="Lato"/>
              <a:ea typeface="Lato"/>
              <a:cs typeface="Lato"/>
              <a:sym typeface="Lato"/>
            </a:endParaRPr>
          </a:p>
          <a:p>
            <a:pPr indent="-311150" lvl="0" marL="457200" rtl="0" algn="just">
              <a:spcBef>
                <a:spcPts val="0"/>
              </a:spcBef>
              <a:spcAft>
                <a:spcPts val="0"/>
              </a:spcAft>
              <a:buSzPts val="1300"/>
              <a:buFont typeface="Lato"/>
              <a:buChar char="●"/>
            </a:pPr>
            <a:r>
              <a:rPr lang="en" sz="1300">
                <a:latin typeface="Lato"/>
                <a:ea typeface="Lato"/>
                <a:cs typeface="Lato"/>
                <a:sym typeface="Lato"/>
              </a:rPr>
              <a:t>Arduino Sketch</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en" sz="1300">
                <a:latin typeface="Lato"/>
                <a:ea typeface="Lato"/>
                <a:cs typeface="Lato"/>
                <a:sym typeface="Lato"/>
              </a:rPr>
              <a:t> Python Script to CSV</a:t>
            </a:r>
            <a:endParaRPr sz="1300">
              <a:latin typeface="Lato"/>
              <a:ea typeface="Lato"/>
              <a:cs typeface="Lato"/>
              <a:sym typeface="Lato"/>
            </a:endParaRPr>
          </a:p>
        </p:txBody>
      </p:sp>
      <p:sp>
        <p:nvSpPr>
          <p:cNvPr id="159" name="Google Shape;159;p16"/>
          <p:cNvSpPr/>
          <p:nvPr/>
        </p:nvSpPr>
        <p:spPr>
          <a:xfrm>
            <a:off x="5496913" y="1638575"/>
            <a:ext cx="3563700" cy="23439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Graphs with Pandas + matplotlib</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Architecture</a:t>
            </a:r>
            <a:endParaRPr/>
          </a:p>
        </p:txBody>
      </p:sp>
      <p:pic>
        <p:nvPicPr>
          <p:cNvPr id="165" name="Google Shape;165;p17"/>
          <p:cNvPicPr preferRelativeResize="0"/>
          <p:nvPr/>
        </p:nvPicPr>
        <p:blipFill>
          <a:blip r:embed="rId3">
            <a:alphaModFix/>
          </a:blip>
          <a:stretch>
            <a:fillRect/>
          </a:stretch>
        </p:blipFill>
        <p:spPr>
          <a:xfrm>
            <a:off x="3020963" y="1085500"/>
            <a:ext cx="3102072" cy="3530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5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Capture &amp; Storage</a:t>
            </a:r>
            <a:endParaRPr/>
          </a:p>
        </p:txBody>
      </p:sp>
      <p:sp>
        <p:nvSpPr>
          <p:cNvPr id="171" name="Google Shape;171;p18"/>
          <p:cNvSpPr txBox="1"/>
          <p:nvPr>
            <p:ph idx="1" type="body"/>
          </p:nvPr>
        </p:nvSpPr>
        <p:spPr>
          <a:xfrm>
            <a:off x="1297500" y="1567550"/>
            <a:ext cx="38094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Programmed the Arduino to collect data from the sensors</a:t>
            </a:r>
            <a:endParaRPr/>
          </a:p>
          <a:p>
            <a:pPr indent="-311150" lvl="0" marL="457200" rtl="0" algn="l">
              <a:spcBef>
                <a:spcPts val="0"/>
              </a:spcBef>
              <a:spcAft>
                <a:spcPts val="0"/>
              </a:spcAft>
              <a:buSzPts val="1300"/>
              <a:buChar char="●"/>
            </a:pPr>
            <a:r>
              <a:rPr lang="en"/>
              <a:t>Output those data that was collected into python serial logger</a:t>
            </a:r>
            <a:endParaRPr/>
          </a:p>
          <a:p>
            <a:pPr indent="-311150" lvl="0" marL="457200" rtl="0" algn="l">
              <a:spcBef>
                <a:spcPts val="0"/>
              </a:spcBef>
              <a:spcAft>
                <a:spcPts val="0"/>
              </a:spcAft>
              <a:buSzPts val="1300"/>
              <a:buChar char="●"/>
            </a:pPr>
            <a:r>
              <a:rPr lang="en"/>
              <a:t>Then the python code will create a csv files to store the data locally</a:t>
            </a:r>
            <a:endParaRPr/>
          </a:p>
          <a:p>
            <a:pPr indent="-311150" lvl="0" marL="457200" rtl="0" algn="l">
              <a:spcBef>
                <a:spcPts val="0"/>
              </a:spcBef>
              <a:spcAft>
                <a:spcPts val="0"/>
              </a:spcAft>
              <a:buSzPts val="1300"/>
              <a:buChar char="●"/>
            </a:pPr>
            <a:r>
              <a:rPr lang="en"/>
              <a:t>Data Type: Temperature (Celcius), Humidity (%) and Ultrasonic distance (cm)</a:t>
            </a:r>
            <a:endParaRPr/>
          </a:p>
        </p:txBody>
      </p:sp>
      <p:pic>
        <p:nvPicPr>
          <p:cNvPr id="172" name="Google Shape;172;p18"/>
          <p:cNvPicPr preferRelativeResize="0"/>
          <p:nvPr/>
        </p:nvPicPr>
        <p:blipFill rotWithShape="1">
          <a:blip r:embed="rId3">
            <a:alphaModFix/>
          </a:blip>
          <a:srcRect b="0" l="2634" r="35380" t="0"/>
          <a:stretch/>
        </p:blipFill>
        <p:spPr>
          <a:xfrm>
            <a:off x="5196300" y="822950"/>
            <a:ext cx="1835851" cy="2952575"/>
          </a:xfrm>
          <a:prstGeom prst="rect">
            <a:avLst/>
          </a:prstGeom>
          <a:noFill/>
          <a:ln>
            <a:noFill/>
          </a:ln>
        </p:spPr>
      </p:pic>
      <p:pic>
        <p:nvPicPr>
          <p:cNvPr id="173" name="Google Shape;173;p18"/>
          <p:cNvPicPr preferRelativeResize="0"/>
          <p:nvPr/>
        </p:nvPicPr>
        <p:blipFill>
          <a:blip r:embed="rId4">
            <a:alphaModFix/>
          </a:blip>
          <a:stretch>
            <a:fillRect/>
          </a:stretch>
        </p:blipFill>
        <p:spPr>
          <a:xfrm>
            <a:off x="7184551" y="2827150"/>
            <a:ext cx="1807050" cy="21231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3">
            <a:alphaModFix/>
          </a:blip>
          <a:stretch>
            <a:fillRect/>
          </a:stretch>
        </p:blipFill>
        <p:spPr>
          <a:xfrm>
            <a:off x="1215276" y="534575"/>
            <a:ext cx="7242125" cy="4074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